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10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68" r:id="rId9"/>
    <p:sldId id="266" r:id="rId10"/>
    <p:sldId id="262" r:id="rId11"/>
    <p:sldId id="263" r:id="rId12"/>
    <p:sldId id="264" r:id="rId13"/>
    <p:sldId id="269" r:id="rId14"/>
  </p:sldIdLst>
  <p:sldSz cx="12192000" cy="6858000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EE85B6A1-488D-4149-A5AF-6B41BCA31984}" type="datetimeFigureOut">
              <a:rPr lang="ar-JO" smtClean="0"/>
              <a:t>11/03/1437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6529A567-2B12-41E8-B0F9-79F5D6E7095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8421441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6A1-488D-4149-A5AF-6B41BCA31984}" type="datetimeFigureOut">
              <a:rPr lang="ar-JO" smtClean="0"/>
              <a:t>11/03/1437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A567-2B12-41E8-B0F9-79F5D6E7095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09240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6A1-488D-4149-A5AF-6B41BCA31984}" type="datetimeFigureOut">
              <a:rPr lang="ar-JO" smtClean="0"/>
              <a:t>11/03/1437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A567-2B12-41E8-B0F9-79F5D6E7095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945453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6A1-488D-4149-A5AF-6B41BCA31984}" type="datetimeFigureOut">
              <a:rPr lang="ar-JO" smtClean="0"/>
              <a:t>11/03/1437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A567-2B12-41E8-B0F9-79F5D6E7095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6591778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6A1-488D-4149-A5AF-6B41BCA31984}" type="datetimeFigureOut">
              <a:rPr lang="ar-JO" smtClean="0"/>
              <a:t>11/03/1437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A567-2B12-41E8-B0F9-79F5D6E7095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053947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6A1-488D-4149-A5AF-6B41BCA31984}" type="datetimeFigureOut">
              <a:rPr lang="ar-JO" smtClean="0"/>
              <a:t>11/03/1437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A567-2B12-41E8-B0F9-79F5D6E7095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7411008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6A1-488D-4149-A5AF-6B41BCA31984}" type="datetimeFigureOut">
              <a:rPr lang="ar-JO" smtClean="0"/>
              <a:t>11/03/1437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A567-2B12-41E8-B0F9-79F5D6E7095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93219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EE85B6A1-488D-4149-A5AF-6B41BCA31984}" type="datetimeFigureOut">
              <a:rPr lang="ar-JO" smtClean="0"/>
              <a:t>11/03/1437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A567-2B12-41E8-B0F9-79F5D6E7095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809598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EE85B6A1-488D-4149-A5AF-6B41BCA31984}" type="datetimeFigureOut">
              <a:rPr lang="ar-JO" smtClean="0"/>
              <a:t>11/03/1437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A567-2B12-41E8-B0F9-79F5D6E7095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7933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6A1-488D-4149-A5AF-6B41BCA31984}" type="datetimeFigureOut">
              <a:rPr lang="ar-JO" smtClean="0"/>
              <a:t>11/03/1437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A567-2B12-41E8-B0F9-79F5D6E7095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458690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6A1-488D-4149-A5AF-6B41BCA31984}" type="datetimeFigureOut">
              <a:rPr lang="ar-JO" smtClean="0"/>
              <a:t>11/03/1437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A567-2B12-41E8-B0F9-79F5D6E7095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039468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6A1-488D-4149-A5AF-6B41BCA31984}" type="datetimeFigureOut">
              <a:rPr lang="ar-JO" smtClean="0"/>
              <a:t>11/03/1437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A567-2B12-41E8-B0F9-79F5D6E7095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704557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6A1-488D-4149-A5AF-6B41BCA31984}" type="datetimeFigureOut">
              <a:rPr lang="ar-JO" smtClean="0"/>
              <a:t>11/03/1437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A567-2B12-41E8-B0F9-79F5D6E7095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550844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6A1-488D-4149-A5AF-6B41BCA31984}" type="datetimeFigureOut">
              <a:rPr lang="ar-JO" smtClean="0"/>
              <a:t>11/03/1437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A567-2B12-41E8-B0F9-79F5D6E7095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33030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6A1-488D-4149-A5AF-6B41BCA31984}" type="datetimeFigureOut">
              <a:rPr lang="ar-JO" smtClean="0"/>
              <a:t>11/03/1437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A567-2B12-41E8-B0F9-79F5D6E7095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485561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6A1-488D-4149-A5AF-6B41BCA31984}" type="datetimeFigureOut">
              <a:rPr lang="ar-JO" smtClean="0"/>
              <a:t>11/03/1437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A567-2B12-41E8-B0F9-79F5D6E7095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61396652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5B6A1-488D-4149-A5AF-6B41BCA31984}" type="datetimeFigureOut">
              <a:rPr lang="ar-JO" smtClean="0"/>
              <a:t>11/03/1437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A567-2B12-41E8-B0F9-79F5D6E7095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7812119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EE85B6A1-488D-4149-A5AF-6B41BCA31984}" type="datetimeFigureOut">
              <a:rPr lang="ar-JO" smtClean="0"/>
              <a:t>11/03/1437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ar-JO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6529A567-2B12-41E8-B0F9-79F5D6E70958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224268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21" r:id="rId12"/>
    <p:sldLayoutId id="2147484122" r:id="rId13"/>
    <p:sldLayoutId id="2147484123" r:id="rId14"/>
    <p:sldLayoutId id="2147484124" r:id="rId15"/>
    <p:sldLayoutId id="2147484125" r:id="rId16"/>
    <p:sldLayoutId id="2147484126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10010776" cy="2387600"/>
          </a:xfrm>
        </p:spPr>
        <p:txBody>
          <a:bodyPr>
            <a:normAutofit fontScale="90000"/>
          </a:bodyPr>
          <a:lstStyle/>
          <a:p>
            <a:r>
              <a:rPr lang="en-US" b="1" i="1" dirty="0"/>
              <a:t>SENTIMENT CLASSIFICATION TECHNIQUES FOR ARABIC LANGUAGE: A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10010776" cy="1655762"/>
          </a:xfrm>
        </p:spPr>
        <p:txBody>
          <a:bodyPr>
            <a:normAutofit/>
          </a:bodyPr>
          <a:lstStyle/>
          <a:p>
            <a:pPr rtl="0"/>
            <a:r>
              <a:rPr lang="en-US" dirty="0"/>
              <a:t>Mariam </a:t>
            </a:r>
            <a:r>
              <a:rPr lang="en-US" dirty="0" err="1" smtClean="0"/>
              <a:t>Biltawi</a:t>
            </a:r>
            <a:r>
              <a:rPr lang="en-US" dirty="0" smtClean="0"/>
              <a:t>, </a:t>
            </a:r>
            <a:r>
              <a:rPr lang="en-US" dirty="0" err="1"/>
              <a:t>Wael</a:t>
            </a:r>
            <a:r>
              <a:rPr lang="en-US" dirty="0"/>
              <a:t> </a:t>
            </a:r>
            <a:r>
              <a:rPr lang="en-US" dirty="0" err="1" smtClean="0"/>
              <a:t>Etaiwi</a:t>
            </a:r>
            <a:r>
              <a:rPr lang="en-US" dirty="0" smtClean="0"/>
              <a:t>, </a:t>
            </a:r>
            <a:r>
              <a:rPr lang="en-US" dirty="0"/>
              <a:t>Sara </a:t>
            </a:r>
            <a:r>
              <a:rPr lang="en-US" dirty="0" err="1" smtClean="0"/>
              <a:t>Tedmori</a:t>
            </a:r>
            <a:r>
              <a:rPr lang="en-US" dirty="0" smtClean="0"/>
              <a:t>, </a:t>
            </a:r>
            <a:r>
              <a:rPr lang="en-US" dirty="0" err="1"/>
              <a:t>Amjad</a:t>
            </a:r>
            <a:r>
              <a:rPr lang="en-US" dirty="0"/>
              <a:t> </a:t>
            </a:r>
            <a:r>
              <a:rPr lang="en-US" dirty="0" err="1" smtClean="0"/>
              <a:t>Hudaib</a:t>
            </a:r>
            <a:r>
              <a:rPr lang="en-US" baseline="30000" dirty="0" smtClean="0"/>
              <a:t> </a:t>
            </a:r>
            <a:r>
              <a:rPr lang="en-US" dirty="0"/>
              <a:t>and</a:t>
            </a:r>
            <a:r>
              <a:rPr lang="en-US" baseline="30000" dirty="0"/>
              <a:t> </a:t>
            </a:r>
            <a:r>
              <a:rPr lang="en-US" dirty="0"/>
              <a:t>Arafat </a:t>
            </a:r>
            <a:r>
              <a:rPr lang="en-US" dirty="0" err="1" smtClean="0"/>
              <a:t>Awajan</a:t>
            </a:r>
            <a:endParaRPr lang="en-US" dirty="0"/>
          </a:p>
          <a:p>
            <a:pPr rtl="0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865928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Classifiers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2400" dirty="0"/>
              <a:t>Machine Learning </a:t>
            </a:r>
            <a:r>
              <a:rPr lang="en-US" sz="2400" dirty="0" smtClean="0"/>
              <a:t>classifiers</a:t>
            </a:r>
          </a:p>
          <a:p>
            <a:pPr marL="742950" lvl="2" indent="-342900" algn="l" rtl="0"/>
            <a:r>
              <a:rPr lang="en-US" sz="2400" i="1" dirty="0"/>
              <a:t>Probabilistic Classifiers</a:t>
            </a:r>
          </a:p>
          <a:p>
            <a:pPr marL="1257300" lvl="4" indent="-342900" algn="l" rtl="0"/>
            <a:r>
              <a:rPr lang="en-US" sz="2400" i="1" dirty="0"/>
              <a:t>Naïve Bayes (NB)</a:t>
            </a:r>
          </a:p>
          <a:p>
            <a:pPr marL="1257300" lvl="4" indent="-342900" algn="l" rtl="0"/>
            <a:r>
              <a:rPr lang="en-US" sz="2400" i="1" dirty="0"/>
              <a:t>Maximum Entropy Classifier (ME)</a:t>
            </a:r>
          </a:p>
          <a:p>
            <a:pPr marL="742950" lvl="2" indent="-342900" algn="l" rtl="0"/>
            <a:r>
              <a:rPr lang="en-US" sz="2400" i="1" dirty="0"/>
              <a:t>Linear Classifiers</a:t>
            </a:r>
          </a:p>
          <a:p>
            <a:pPr marL="742950" lvl="2" indent="-342900" algn="l" rtl="0"/>
            <a:r>
              <a:rPr lang="en-US" sz="2400" i="1" dirty="0"/>
              <a:t>Decision Tree Classifiers</a:t>
            </a:r>
          </a:p>
          <a:p>
            <a:pPr marL="742950" lvl="2" indent="-342900" algn="l" rtl="0"/>
            <a:r>
              <a:rPr lang="en-US" sz="2400" i="1" dirty="0"/>
              <a:t>Rule-Based Classifiers</a:t>
            </a:r>
          </a:p>
          <a:p>
            <a:pPr algn="l" rtl="0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58590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95447"/>
            <a:ext cx="8761413" cy="706964"/>
          </a:xfrm>
        </p:spPr>
        <p:txBody>
          <a:bodyPr/>
          <a:lstStyle/>
          <a:p>
            <a:r>
              <a:rPr lang="en-US" dirty="0" smtClean="0"/>
              <a:t>Table of Articles Summary</a:t>
            </a:r>
            <a:endParaRPr lang="ar-J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4339102"/>
              </p:ext>
            </p:extLst>
          </p:nvPr>
        </p:nvGraphicFramePr>
        <p:xfrm>
          <a:off x="470647" y="1102410"/>
          <a:ext cx="11282081" cy="55942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1590"/>
                <a:gridCol w="532444"/>
                <a:gridCol w="428663"/>
                <a:gridCol w="746772"/>
                <a:gridCol w="1385255"/>
                <a:gridCol w="1173180"/>
                <a:gridCol w="1811659"/>
                <a:gridCol w="2287701"/>
                <a:gridCol w="2514817"/>
              </a:tblGrid>
              <a:tr h="107582">
                <a:tc gridSpan="9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400" kern="150" dirty="0">
                          <a:effectLst/>
                        </a:rPr>
                        <a:t>Table 1 : Articles summary</a:t>
                      </a:r>
                      <a:endParaRPr lang="en-US" sz="600" kern="1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ar-JO"/>
                    </a:p>
                  </a:txBody>
                  <a:tcPr/>
                </a:tc>
              </a:tr>
              <a:tr h="215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Ref.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Year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Task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Domain-Oriented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Algorithm-Used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Polarity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Data Scope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Type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Accuracy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</a:tr>
              <a:tr h="322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[31]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2009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Decision Tree classifiers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G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Arabian scientific encyclopedia/ prophetic</a:t>
                      </a:r>
                      <a:endParaRPr lang="en-US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traditions or 'Hadiths'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 dirty="0">
                          <a:effectLst/>
                        </a:rPr>
                        <a:t>MSA</a:t>
                      </a:r>
                      <a:endParaRPr lang="en-US" sz="900" kern="1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scientific corpus: 93% </a:t>
                      </a:r>
                      <a:r>
                        <a:rPr lang="en-US" sz="700">
                          <a:effectLst/>
                        </a:rPr>
                        <a:t>literary corpus: 91%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49" marR="32849" marT="0" marB="0" anchor="ctr"/>
                </a:tc>
              </a:tr>
              <a:tr h="322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[17]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2010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SC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Dictionary-based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Pos/Neg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Arabic movies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MSA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grammatical approach: 89.3%</a:t>
                      </a:r>
                      <a:endParaRPr lang="en-US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semantic Approach: 62%</a:t>
                      </a:r>
                      <a:endParaRPr lang="en-US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document level approach: 87%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49" marR="32849" marT="0" marB="0" anchor="ctr"/>
                </a:tc>
              </a:tr>
              <a:tr h="107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[18]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2010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Corpus-based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Pos/Neg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Arabic Business Reviews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Arabic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N/A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</a:tr>
              <a:tr h="322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[30]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2010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Y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SVM, NLP and Bayes Point Machine (BPM)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Pos/Neg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Hadith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MSA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96%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</a:tr>
              <a:tr h="107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[22]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2011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Corpus-based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Pos/Neg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Newswire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MSA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N/A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</a:tr>
              <a:tr h="215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[24]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2012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SC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Probabilistic classifier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Pos/Neg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Arabic Facebook Posts (Social Networks)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Syrian, Egyptian, Iraqi and Lebanese dialects,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Naïve Bayes: 83.4 %</a:t>
                      </a:r>
                      <a:endParaRPr lang="en-US" sz="900" kern="1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Naïve Search: 91.2%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</a:tr>
              <a:tr h="215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[26]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2012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Probabilistic Classifiers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Pos/Neg</a:t>
                      </a:r>
                      <a:endParaRPr lang="en-US" sz="900" kern="1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 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Arabic news text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MSA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29.93 % - 85.52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</a:tr>
              <a:tr h="107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[35]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2012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SC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ML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Pos/Neg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Arabic Twists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MSA / Colloquial Arabic.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72.6%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</a:tr>
              <a:tr h="215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[13]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2013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Y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Dictionary-based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Pos/Neg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 dirty="0">
                          <a:effectLst/>
                        </a:rPr>
                        <a:t>72 social and news sites</a:t>
                      </a:r>
                      <a:endParaRPr lang="en-US" sz="900" kern="1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MSA/Egyptian, Iraqi, Jordanian, Lebanese, Saudi, Syrian Dialects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90%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</a:tr>
              <a:tr h="215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[28]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2013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SC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Y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Linear Classifiers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Pos/Neg</a:t>
                      </a:r>
                      <a:endParaRPr lang="en-US" sz="900" kern="1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 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Arabic youth news‟ comments on Facebook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Arabic slang language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88.63%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</a:tr>
              <a:tr h="215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[33]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2013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Rule-based Classifiers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Pos/Neg</a:t>
                      </a:r>
                      <a:endParaRPr lang="en-US" sz="900" kern="1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Arabic movie reviews,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MSA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N/A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</a:tr>
              <a:tr h="107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[12]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2014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Dictionary-based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Pos/Neg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Maktoob/ Twitter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MSA/Different Dialects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74.6%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</a:tr>
              <a:tr h="322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[14]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2014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Y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Dictionary-based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G</a:t>
                      </a:r>
                      <a:endParaRPr lang="en-US" sz="900" kern="1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Pos/Neg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72 social and news sites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MSA/ Egyptian, Iraqi, Jordanian,</a:t>
                      </a:r>
                      <a:endParaRPr lang="en-US" sz="900" kern="1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Lebanese, Saudi, Syrian Dialects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subjectivity algorithm: 93.9%</a:t>
                      </a:r>
                      <a:endParaRPr lang="en-US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polarity algorithm: 90%</a:t>
                      </a:r>
                      <a:endParaRPr lang="en-US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Strength/ Intensity Algorithm: 96.6%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49" marR="32849" marT="0" marB="0" anchor="ctr"/>
                </a:tc>
              </a:tr>
              <a:tr h="107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[20]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2014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Corpus-based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Pos/Neg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Arabic Tweets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MSA/ Jordanian dialect/ Arabizi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76.78%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</a:tr>
              <a:tr h="322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[25]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2014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ML (NB, k-nearest neighbor (KNN) and SVM)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Pos/Neg</a:t>
                      </a:r>
                      <a:endParaRPr lang="en-US" sz="900" kern="1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Arabic Twists and comments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MSA /</a:t>
                      </a:r>
                      <a:endParaRPr lang="en-US" sz="900" kern="1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Colloquial Arabic.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NB: 66.20 % SVM: 75.25% KNN: 70.97%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</a:tr>
              <a:tr h="215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[32]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2014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Y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ML (decision tree, SVM and NB)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Pos/Neg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Arabic YouTube pages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N/A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94.5%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</a:tr>
              <a:tr h="215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[34]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2014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Rule-based Classifiers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Pos/Neg</a:t>
                      </a:r>
                      <a:endParaRPr lang="en-US" sz="900" kern="1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 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Arabic documents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MSA /</a:t>
                      </a:r>
                      <a:endParaRPr lang="en-US" sz="900" kern="1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Colloquial Arabic.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21% - 57%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</a:tr>
              <a:tr h="4303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[19]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2015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Corpus-based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Pos/Neg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Arabic Tweets/ Product reviews/ TV Program Comments/ Hotel Reservation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MSA/ Egyptian Dialect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95%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</a:tr>
              <a:tr h="107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[21]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2015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Dictionary-based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Pos/Neg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Arabic Tweets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Arabic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67.3%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</a:tr>
              <a:tr h="107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[23]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2015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Corpus-based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Pos/Neg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Arabic Tweets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Syrian Dialect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66.57%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</a:tr>
              <a:tr h="10758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[15]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2015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NLP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Pos/Neg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Arabic Reviews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MSA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N/A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</a:tr>
              <a:tr h="215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[16]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2015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SC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Y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NLP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Pos/Neg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Arabic Text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MSA/ Egyptian, Iraqi, Jordanian,</a:t>
                      </a:r>
                      <a:endParaRPr lang="en-US" sz="900" kern="1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Lebanese, Saudi, Syrian Dialects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69.3%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</a:tr>
              <a:tr h="2151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[27]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2015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89865" algn="l"/>
                          <a:tab pos="246380" algn="ctr"/>
                        </a:tabLst>
                      </a:pPr>
                      <a:r>
                        <a:rPr lang="en-US" sz="700" kern="150">
                          <a:effectLst/>
                        </a:rPr>
                        <a:t>Y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ML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Pos/Neg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Arabic tweets (textual &amp; Audio)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MSA / Colloquial Arabic.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Bagging Technique: 85.95%</a:t>
                      </a:r>
                      <a:endParaRPr lang="en-US" sz="900" kern="15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Boosting Technique: 69.25%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</a:tr>
              <a:tr h="430324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[29]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2015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Y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Linear Classifiers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Excellent, very good, middling, weak and horrible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comments collected from Trip Advisor website</a:t>
                      </a:r>
                      <a:endParaRPr lang="en-US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>
                          <a:effectLst/>
                        </a:rPr>
                        <a:t>MSA</a:t>
                      </a:r>
                      <a:endParaRPr lang="en-US" sz="900" kern="15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700" kern="150" dirty="0">
                          <a:effectLst/>
                        </a:rPr>
                        <a:t>N/A</a:t>
                      </a:r>
                      <a:endParaRPr lang="en-US" sz="900" kern="150" dirty="0">
                        <a:effectLst/>
                        <a:latin typeface="Liberation Serif"/>
                        <a:ea typeface="Droid Sans Fallback"/>
                        <a:cs typeface="FreeSans"/>
                      </a:endParaRPr>
                    </a:p>
                  </a:txBody>
                  <a:tcPr marL="32849" marR="32849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34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87547" cy="3416300"/>
          </a:xfrm>
        </p:spPr>
        <p:txBody>
          <a:bodyPr/>
          <a:lstStyle/>
          <a:p>
            <a:pPr algn="l" rtl="0"/>
            <a:r>
              <a:rPr lang="en-US" dirty="0"/>
              <a:t>About 24 papers were </a:t>
            </a:r>
            <a:r>
              <a:rPr lang="en-US" dirty="0" smtClean="0"/>
              <a:t>surveyed</a:t>
            </a:r>
          </a:p>
          <a:p>
            <a:pPr algn="l" rtl="0"/>
            <a:r>
              <a:rPr lang="en-US" dirty="0"/>
              <a:t>SC were categorized into three main techniques; the lexicon-based, ML and hybrid </a:t>
            </a:r>
            <a:r>
              <a:rPr lang="en-US" dirty="0" smtClean="0"/>
              <a:t>techniques.</a:t>
            </a:r>
          </a:p>
          <a:p>
            <a:pPr algn="l" rtl="0"/>
            <a:r>
              <a:rPr lang="en-US" dirty="0"/>
              <a:t>The interest in Arabic language processing raised in the last 5 </a:t>
            </a:r>
            <a:r>
              <a:rPr lang="en-US" dirty="0" smtClean="0"/>
              <a:t>years.</a:t>
            </a:r>
            <a:r>
              <a:rPr lang="en-US" dirty="0"/>
              <a:t> </a:t>
            </a:r>
            <a:endParaRPr lang="en-US" dirty="0" smtClean="0"/>
          </a:p>
          <a:p>
            <a:pPr algn="l" rtl="0"/>
            <a:r>
              <a:rPr lang="en-US" dirty="0" smtClean="0"/>
              <a:t>Twitter </a:t>
            </a:r>
            <a:r>
              <a:rPr lang="en-US" dirty="0"/>
              <a:t>is the most frequently used data source in Arabic SA</a:t>
            </a:r>
          </a:p>
          <a:p>
            <a:pPr algn="l" rtl="0"/>
            <a:r>
              <a:rPr lang="en-US" dirty="0" smtClean="0"/>
              <a:t>The </a:t>
            </a:r>
            <a:r>
              <a:rPr lang="en-US" dirty="0"/>
              <a:t>most common ML algorithms used </a:t>
            </a:r>
            <a:r>
              <a:rPr lang="en-US" dirty="0" smtClean="0"/>
              <a:t>to </a:t>
            </a:r>
            <a:r>
              <a:rPr lang="en-US" dirty="0"/>
              <a:t>classify Arabic sentiments are NB and </a:t>
            </a:r>
            <a:r>
              <a:rPr lang="en-US" dirty="0" smtClean="0"/>
              <a:t>SVM.</a:t>
            </a:r>
          </a:p>
          <a:p>
            <a:pPr algn="l" rtl="0"/>
            <a:r>
              <a:rPr lang="en-US" dirty="0" smtClean="0"/>
              <a:t>Arabic </a:t>
            </a:r>
            <a:r>
              <a:rPr lang="en-US" dirty="0"/>
              <a:t>SA and SC are still an open area </a:t>
            </a:r>
            <a:r>
              <a:rPr lang="en-US" dirty="0" smtClean="0"/>
              <a:t>for research.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50000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Mariam </a:t>
            </a:r>
            <a:r>
              <a:rPr lang="en-US" dirty="0" err="1" smtClean="0"/>
              <a:t>Biltawi</a:t>
            </a:r>
            <a:r>
              <a:rPr lang="en-US" dirty="0" smtClean="0"/>
              <a:t> , </a:t>
            </a:r>
            <a:r>
              <a:rPr lang="en-US" dirty="0" err="1" smtClean="0"/>
              <a:t>Wael</a:t>
            </a:r>
            <a:r>
              <a:rPr lang="en-US" dirty="0" smtClean="0"/>
              <a:t> </a:t>
            </a:r>
            <a:r>
              <a:rPr lang="en-US" dirty="0" err="1" smtClean="0"/>
              <a:t>etaiwi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6916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13305" cy="3416300"/>
          </a:xfrm>
        </p:spPr>
        <p:txBody>
          <a:bodyPr/>
          <a:lstStyle/>
          <a:p>
            <a:pPr algn="l" rtl="0">
              <a:lnSpc>
                <a:spcPct val="80000"/>
              </a:lnSpc>
              <a:spcBef>
                <a:spcPts val="750"/>
              </a:spcBef>
              <a:buClr>
                <a:srgbClr val="17375E"/>
              </a:buClr>
            </a:pPr>
            <a:r>
              <a:rPr lang="en-US" dirty="0"/>
              <a:t>Sentiment </a:t>
            </a:r>
            <a:r>
              <a:rPr lang="en-US" dirty="0" smtClean="0"/>
              <a:t>analysis</a:t>
            </a:r>
          </a:p>
          <a:p>
            <a:pPr lvl="1" algn="l" rtl="0">
              <a:lnSpc>
                <a:spcPct val="80000"/>
              </a:lnSpc>
              <a:spcBef>
                <a:spcPts val="750"/>
              </a:spcBef>
              <a:buClr>
                <a:srgbClr val="17375E"/>
              </a:buClr>
            </a:pPr>
            <a:r>
              <a:rPr lang="en-US" sz="1800" dirty="0" smtClean="0"/>
              <a:t>aims </a:t>
            </a:r>
            <a:r>
              <a:rPr lang="en-US" sz="1800" dirty="0"/>
              <a:t>to determine the overall sentiment orientation of a speaker or writer towards a specific entity or towards a specific feature of a specific </a:t>
            </a:r>
            <a:r>
              <a:rPr lang="en-US" sz="1800" dirty="0" smtClean="0"/>
              <a:t>entity</a:t>
            </a:r>
          </a:p>
          <a:p>
            <a:pPr lvl="1" algn="l" rtl="0">
              <a:lnSpc>
                <a:spcPct val="80000"/>
              </a:lnSpc>
              <a:spcBef>
                <a:spcPts val="750"/>
              </a:spcBef>
              <a:buClr>
                <a:srgbClr val="17375E"/>
              </a:buClr>
            </a:pPr>
            <a:r>
              <a:rPr lang="en-US" sz="1800" dirty="0"/>
              <a:t>A fundamental task of </a:t>
            </a:r>
            <a:r>
              <a:rPr lang="en-US" sz="1800" dirty="0" smtClean="0"/>
              <a:t>it, is </a:t>
            </a:r>
            <a:r>
              <a:rPr lang="en-US" sz="1800" dirty="0"/>
              <a:t>sentiment classification, which aims to automatically classify opinionated text as being positive, negative, or neutral</a:t>
            </a:r>
            <a:r>
              <a:rPr lang="en-US" sz="1800" dirty="0" smtClean="0"/>
              <a:t>.</a:t>
            </a:r>
          </a:p>
          <a:p>
            <a:pPr algn="l" rtl="0">
              <a:lnSpc>
                <a:spcPct val="80000"/>
              </a:lnSpc>
              <a:spcBef>
                <a:spcPts val="750"/>
              </a:spcBef>
              <a:buClr>
                <a:srgbClr val="17375E"/>
              </a:buClr>
            </a:pPr>
            <a:r>
              <a:rPr lang="en-US" dirty="0" smtClean="0"/>
              <a:t>The main goal of this paper is:</a:t>
            </a:r>
          </a:p>
          <a:p>
            <a:pPr lvl="1" algn="l" rtl="0">
              <a:lnSpc>
                <a:spcPct val="80000"/>
              </a:lnSpc>
              <a:spcBef>
                <a:spcPts val="750"/>
              </a:spcBef>
              <a:buClr>
                <a:srgbClr val="17375E"/>
              </a:buClr>
            </a:pPr>
            <a:r>
              <a:rPr lang="en-US" sz="1800" dirty="0" smtClean="0"/>
              <a:t>To provide </a:t>
            </a:r>
            <a:r>
              <a:rPr lang="en-US" sz="1800" dirty="0"/>
              <a:t>a comprehensive survey of existing machine learning and lexicon based sentiment classification techniques for Arabic language</a:t>
            </a:r>
            <a:endParaRPr lang="en-US" altLang="ar-JO" sz="1800" dirty="0">
              <a:solidFill>
                <a:srgbClr val="17375E"/>
              </a:solidFill>
              <a:latin typeface="Calibri" panose="020F0502020204030204" pitchFamily="34" charset="0"/>
            </a:endParaRPr>
          </a:p>
          <a:p>
            <a:pPr algn="l" rtl="0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41928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Introduction</a:t>
            </a:r>
          </a:p>
          <a:p>
            <a:pPr algn="l" rtl="0"/>
            <a:r>
              <a:rPr lang="en-US" dirty="0" smtClean="0"/>
              <a:t>Sentiment Analysis</a:t>
            </a:r>
          </a:p>
          <a:p>
            <a:pPr algn="l" rtl="0"/>
            <a:r>
              <a:rPr lang="en-US" dirty="0" smtClean="0"/>
              <a:t>Corpora and Lexicon</a:t>
            </a:r>
          </a:p>
          <a:p>
            <a:pPr algn="l" rtl="0"/>
            <a:r>
              <a:rPr lang="en-US" dirty="0" smtClean="0"/>
              <a:t>Lexicon-base approach</a:t>
            </a:r>
          </a:p>
          <a:p>
            <a:pPr algn="l" rtl="0"/>
            <a:r>
              <a:rPr lang="en-US" dirty="0" smtClean="0"/>
              <a:t>Machine learning classifiers</a:t>
            </a:r>
          </a:p>
          <a:p>
            <a:pPr algn="l" rtl="0"/>
            <a:r>
              <a:rPr lang="en-US" dirty="0" smtClean="0"/>
              <a:t>Discussion</a:t>
            </a:r>
          </a:p>
          <a:p>
            <a:pPr algn="l" rtl="0"/>
            <a:r>
              <a:rPr lang="en-US" dirty="0" smtClean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45034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JO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439" y="2253803"/>
            <a:ext cx="7349544" cy="470812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2288145" y="2169199"/>
            <a:ext cx="7783134" cy="4708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60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Sentiment Analysis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ar-JO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0014" y="2603500"/>
            <a:ext cx="5388984" cy="34645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8926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 and Lexicon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74669" cy="3416300"/>
          </a:xfrm>
        </p:spPr>
        <p:txBody>
          <a:bodyPr/>
          <a:lstStyle/>
          <a:p>
            <a:pPr algn="l" rtl="0"/>
            <a:r>
              <a:rPr lang="en-US" dirty="0"/>
              <a:t>The supervised and lexicon-based techniques for SC are dependent on having either a corpus or a lexicon. </a:t>
            </a:r>
            <a:endParaRPr lang="en-US" dirty="0" smtClean="0"/>
          </a:p>
          <a:p>
            <a:pPr algn="l" rtl="0"/>
            <a:r>
              <a:rPr lang="en-US" dirty="0" smtClean="0"/>
              <a:t>A </a:t>
            </a:r>
            <a:r>
              <a:rPr lang="en-US" dirty="0"/>
              <a:t>corpus is a dataset of labeled reviews or text that is used by the supervised technique to train classifiers in order to predict the sentiment of unseen reviews. </a:t>
            </a:r>
            <a:endParaRPr lang="en-US" dirty="0" smtClean="0"/>
          </a:p>
          <a:p>
            <a:pPr algn="l" rtl="0"/>
            <a:r>
              <a:rPr lang="en-US" dirty="0" smtClean="0"/>
              <a:t>A lexicon </a:t>
            </a:r>
            <a:r>
              <a:rPr lang="en-US" dirty="0"/>
              <a:t>is a dictionary of words labeled with its sentiment value as positive, negative or neutral. </a:t>
            </a:r>
            <a:endParaRPr lang="en-US" dirty="0" smtClean="0"/>
          </a:p>
          <a:p>
            <a:pPr algn="l" rtl="0"/>
            <a:r>
              <a:rPr lang="en-US" dirty="0" smtClean="0"/>
              <a:t>The hybrid </a:t>
            </a:r>
            <a:r>
              <a:rPr lang="en-US" dirty="0"/>
              <a:t>technique tries to enhance the accuracy of the classifiers using lexicon.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14134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 and Lexicon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39063" cy="3416300"/>
          </a:xfrm>
        </p:spPr>
        <p:txBody>
          <a:bodyPr/>
          <a:lstStyle/>
          <a:p>
            <a:pPr algn="l" rtl="0"/>
            <a:r>
              <a:rPr lang="en-US" dirty="0" smtClean="0"/>
              <a:t>Available Lexicons:</a:t>
            </a:r>
          </a:p>
          <a:p>
            <a:pPr lvl="1" algn="l" rtl="0"/>
            <a:r>
              <a:rPr lang="en-US" sz="1800" dirty="0" err="1" smtClean="0"/>
              <a:t>ArSenL</a:t>
            </a:r>
            <a:r>
              <a:rPr lang="en-US" sz="1800" dirty="0" smtClean="0"/>
              <a:t>: </a:t>
            </a:r>
            <a:r>
              <a:rPr lang="en-US" sz="1800" dirty="0"/>
              <a:t>large-scale Arabic Sentiment Lexicon </a:t>
            </a:r>
            <a:r>
              <a:rPr lang="en-US" sz="1800" dirty="0" smtClean="0"/>
              <a:t>is the </a:t>
            </a:r>
            <a:r>
              <a:rPr lang="en-US" sz="1800" dirty="0"/>
              <a:t>first publicly available </a:t>
            </a:r>
            <a:r>
              <a:rPr lang="en-US" sz="1800" dirty="0" smtClean="0"/>
              <a:t>lexicon, constructed using a combination of English </a:t>
            </a:r>
            <a:r>
              <a:rPr lang="en-US" sz="1800" dirty="0" err="1" smtClean="0"/>
              <a:t>SentiWordnet</a:t>
            </a:r>
            <a:r>
              <a:rPr lang="en-US" sz="1800" dirty="0" smtClean="0"/>
              <a:t> (ESWN), Arabic </a:t>
            </a:r>
            <a:r>
              <a:rPr lang="en-US" sz="1800" dirty="0" err="1" smtClean="0"/>
              <a:t>WordNet</a:t>
            </a:r>
            <a:r>
              <a:rPr lang="en-US" sz="1800" dirty="0" smtClean="0"/>
              <a:t>, and the Arabic Morphological Analyzer (</a:t>
            </a:r>
            <a:r>
              <a:rPr lang="en-US" sz="1800" dirty="0" err="1" smtClean="0"/>
              <a:t>AraMorph</a:t>
            </a:r>
            <a:r>
              <a:rPr lang="en-US" sz="1800" dirty="0" smtClean="0"/>
              <a:t>). </a:t>
            </a:r>
          </a:p>
          <a:p>
            <a:pPr lvl="1" algn="l" rtl="0"/>
            <a:r>
              <a:rPr lang="en-US" sz="1800" dirty="0" smtClean="0"/>
              <a:t>SLSA: Standard </a:t>
            </a:r>
            <a:r>
              <a:rPr lang="en-US" sz="1800" dirty="0"/>
              <a:t>Arabic Sentiment </a:t>
            </a:r>
            <a:r>
              <a:rPr lang="en-US" sz="1800" dirty="0" smtClean="0"/>
              <a:t>Lexicon </a:t>
            </a:r>
            <a:r>
              <a:rPr lang="en-US" sz="1800" dirty="0"/>
              <a:t>is another publicly available </a:t>
            </a:r>
            <a:r>
              <a:rPr lang="en-US" sz="1800" dirty="0" smtClean="0"/>
              <a:t>lexicon, </a:t>
            </a:r>
            <a:r>
              <a:rPr lang="en-US" sz="1800" dirty="0"/>
              <a:t>constructed by linking the lexicon of </a:t>
            </a:r>
            <a:r>
              <a:rPr lang="en-US" sz="1800" dirty="0" err="1"/>
              <a:t>AraMorph</a:t>
            </a:r>
            <a:r>
              <a:rPr lang="en-US" sz="1800" dirty="0"/>
              <a:t> with </a:t>
            </a:r>
            <a:r>
              <a:rPr lang="en-US" sz="1800" dirty="0" err="1"/>
              <a:t>SentiWordNet</a:t>
            </a:r>
            <a:r>
              <a:rPr lang="en-US" sz="1800" dirty="0"/>
              <a:t> along with a few heuristics and powerful back-off.</a:t>
            </a:r>
          </a:p>
          <a:p>
            <a:pPr lvl="1" algn="l" rtl="0"/>
            <a:endParaRPr lang="ar-JO" sz="1800" dirty="0"/>
          </a:p>
        </p:txBody>
      </p:sp>
    </p:spTree>
    <p:extLst>
      <p:ext uri="{BB962C8B-B14F-4D97-AF65-F5344CB8AC3E}">
        <p14:creationId xmlns:p14="http://schemas.microsoft.com/office/powerpoint/2010/main" val="33079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Corpora and Lexicon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577700" cy="3416300"/>
          </a:xfrm>
        </p:spPr>
        <p:txBody>
          <a:bodyPr>
            <a:noAutofit/>
          </a:bodyPr>
          <a:lstStyle/>
          <a:p>
            <a:pPr algn="l" rtl="0"/>
            <a:r>
              <a:rPr lang="en-US" dirty="0" smtClean="0"/>
              <a:t>Available Corpora’s:</a:t>
            </a:r>
          </a:p>
          <a:p>
            <a:pPr lvl="1" algn="l" rtl="0"/>
            <a:r>
              <a:rPr lang="en-US" sz="1800" dirty="0" smtClean="0"/>
              <a:t>ASTD: The </a:t>
            </a:r>
            <a:r>
              <a:rPr lang="en-US" sz="1800" dirty="0"/>
              <a:t>Arabic social sentiment analysis </a:t>
            </a:r>
            <a:r>
              <a:rPr lang="en-US" sz="1800" dirty="0" smtClean="0"/>
              <a:t>dataset, consists </a:t>
            </a:r>
            <a:r>
              <a:rPr lang="en-US" sz="1800" dirty="0"/>
              <a:t>of 10000 Arabic tweets, manually classified into objective, subjective positive, subjective negative, and subjective mixed. </a:t>
            </a:r>
            <a:endParaRPr lang="en-US" sz="1800" dirty="0" smtClean="0"/>
          </a:p>
          <a:p>
            <a:pPr lvl="1" algn="l" rtl="0"/>
            <a:r>
              <a:rPr lang="en-US" sz="1800" dirty="0" smtClean="0"/>
              <a:t>AWATIF </a:t>
            </a:r>
            <a:r>
              <a:rPr lang="en-US" sz="1800" dirty="0"/>
              <a:t>is a multi-genre, multi-dialect manually built corpus for Arabic Subjectivity and </a:t>
            </a:r>
            <a:r>
              <a:rPr lang="en-US" sz="1800" dirty="0" smtClean="0"/>
              <a:t>SA, extracted </a:t>
            </a:r>
            <a:r>
              <a:rPr lang="en-US" sz="1800" dirty="0"/>
              <a:t>from three different resources: the Penn Arabic Treebank (PATB), Wikipedia user talk pages, and conversation threads from web forums of seven different sites. </a:t>
            </a:r>
            <a:endParaRPr lang="en-US" sz="1800" dirty="0" smtClean="0"/>
          </a:p>
          <a:p>
            <a:pPr lvl="1" algn="l" rtl="0"/>
            <a:r>
              <a:rPr lang="en-US" sz="1800" dirty="0" smtClean="0"/>
              <a:t>LABR</a:t>
            </a:r>
            <a:r>
              <a:rPr lang="en-US" sz="1800" dirty="0"/>
              <a:t>:</a:t>
            </a:r>
            <a:r>
              <a:rPr lang="en-US" sz="1800" dirty="0" smtClean="0"/>
              <a:t> </a:t>
            </a:r>
            <a:r>
              <a:rPr lang="en-US" sz="1800" dirty="0"/>
              <a:t>the Large-scale Arabic Book Review dataset which consists of over 63,000 book reviews each with a rating of 1 to 5 stars. </a:t>
            </a:r>
          </a:p>
          <a:p>
            <a:pPr lvl="1" algn="l" rtl="0"/>
            <a:r>
              <a:rPr lang="en-US" sz="1800" dirty="0" smtClean="0"/>
              <a:t>HAAD: The </a:t>
            </a:r>
            <a:r>
              <a:rPr lang="en-US" sz="1800" dirty="0"/>
              <a:t>first aspect-based SA dataset for Arabic language is human annotated Arabic dataset (</a:t>
            </a:r>
            <a:r>
              <a:rPr lang="en-US" sz="1800" dirty="0" smtClean="0"/>
              <a:t>HAAD), consists </a:t>
            </a:r>
            <a:r>
              <a:rPr lang="en-US" sz="1800" dirty="0"/>
              <a:t>of human annotated Arabic books reviews with aspect terms and their polarities.</a:t>
            </a:r>
          </a:p>
          <a:p>
            <a:pPr lvl="1" algn="l" rtl="0"/>
            <a:endParaRPr lang="ar-JO" sz="1800" dirty="0"/>
          </a:p>
        </p:txBody>
      </p:sp>
    </p:spTree>
    <p:extLst>
      <p:ext uri="{BB962C8B-B14F-4D97-AF65-F5344CB8AC3E}">
        <p14:creationId xmlns:p14="http://schemas.microsoft.com/office/powerpoint/2010/main" val="363538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Lexicon-base approach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10461790" cy="3416300"/>
          </a:xfrm>
        </p:spPr>
        <p:txBody>
          <a:bodyPr>
            <a:normAutofit/>
          </a:bodyPr>
          <a:lstStyle/>
          <a:p>
            <a:pPr algn="l" rtl="0"/>
            <a:r>
              <a:rPr lang="en-US" dirty="0"/>
              <a:t>Lexicon-based </a:t>
            </a:r>
            <a:r>
              <a:rPr lang="en-US" dirty="0" smtClean="0"/>
              <a:t>SC: </a:t>
            </a:r>
            <a:r>
              <a:rPr lang="en-US" dirty="0"/>
              <a:t>an unsupervised approach, consists of two main categories; </a:t>
            </a:r>
            <a:endParaRPr lang="en-US" dirty="0" smtClean="0"/>
          </a:p>
          <a:p>
            <a:pPr lvl="1" algn="l" rtl="0"/>
            <a:r>
              <a:rPr lang="en-US" sz="1800" dirty="0" smtClean="0"/>
              <a:t>dictionary-based</a:t>
            </a:r>
            <a:r>
              <a:rPr lang="en-US" sz="1800" dirty="0"/>
              <a:t>, </a:t>
            </a:r>
            <a:endParaRPr lang="en-US" sz="1800" dirty="0" smtClean="0"/>
          </a:p>
          <a:p>
            <a:pPr lvl="1" algn="l" rtl="0"/>
            <a:r>
              <a:rPr lang="en-US" sz="1800" dirty="0" smtClean="0"/>
              <a:t>corpus-based </a:t>
            </a:r>
          </a:p>
          <a:p>
            <a:pPr algn="l" rtl="0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270898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899</TotalTime>
  <Words>1049</Words>
  <Application>Microsoft Office PowerPoint</Application>
  <PresentationFormat>Widescreen</PresentationFormat>
  <Paragraphs>298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Century Gothic</vt:lpstr>
      <vt:lpstr>Droid Sans Fallback</vt:lpstr>
      <vt:lpstr>FreeSans</vt:lpstr>
      <vt:lpstr>Liberation Serif</vt:lpstr>
      <vt:lpstr>Times New Roman</vt:lpstr>
      <vt:lpstr>Wingdings 3</vt:lpstr>
      <vt:lpstr>Ion Boardroom</vt:lpstr>
      <vt:lpstr>SENTIMENT CLASSIFICATION TECHNIQUES FOR ARABIC LANGUAGE: A SURVEY</vt:lpstr>
      <vt:lpstr>Abstract</vt:lpstr>
      <vt:lpstr>Content</vt:lpstr>
      <vt:lpstr>Introduction</vt:lpstr>
      <vt:lpstr>Sentiment Analysis</vt:lpstr>
      <vt:lpstr>Corpora and Lexicon</vt:lpstr>
      <vt:lpstr>Corpora and Lexicon</vt:lpstr>
      <vt:lpstr>Corpora and Lexicon</vt:lpstr>
      <vt:lpstr>Lexicon-base approach</vt:lpstr>
      <vt:lpstr>Machine Learning Classifiers</vt:lpstr>
      <vt:lpstr>Table of Articles Summary</vt:lpstr>
      <vt:lpstr>Conclusion</vt:lpstr>
      <vt:lpstr>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Sentiment</dc:title>
  <dc:creator>Maryam Bilto</dc:creator>
  <cp:lastModifiedBy>wael</cp:lastModifiedBy>
  <cp:revision>43</cp:revision>
  <dcterms:created xsi:type="dcterms:W3CDTF">2015-12-21T18:55:35Z</dcterms:created>
  <dcterms:modified xsi:type="dcterms:W3CDTF">2015-12-22T10:32:23Z</dcterms:modified>
</cp:coreProperties>
</file>